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68" r:id="rId2"/>
    <p:sldId id="260" r:id="rId3"/>
    <p:sldId id="263" r:id="rId4"/>
    <p:sldId id="270" r:id="rId5"/>
    <p:sldId id="271" r:id="rId6"/>
    <p:sldId id="276" r:id="rId7"/>
    <p:sldId id="273" r:id="rId8"/>
    <p:sldId id="265" r:id="rId9"/>
    <p:sldId id="277" r:id="rId10"/>
    <p:sldId id="275" r:id="rId11"/>
    <p:sldId id="258" r:id="rId12"/>
  </p:sldIdLst>
  <p:sldSz cx="12192000" cy="6858000"/>
  <p:notesSz cx="6858000" cy="9144000"/>
  <p:embeddedFontLst>
    <p:embeddedFont>
      <p:font typeface="Cambria Math" panose="02040503050406030204" pitchFamily="18" charset="0"/>
      <p:regular r:id="rId14"/>
    </p:embeddedFont>
    <p:embeddedFont>
      <p:font typeface="나눔스퀘어" panose="020B0600000101010101" pitchFamily="50" charset="-127"/>
      <p:regular r:id="rId15"/>
    </p:embeddedFont>
    <p:embeddedFont>
      <p:font typeface="나눔스퀘어 Bold" panose="020B0600000101010101" pitchFamily="50" charset="-127"/>
      <p:bold r:id="rId16"/>
    </p:embeddedFont>
    <p:embeddedFont>
      <p:font typeface="나눔스퀘어 ExtraBold" panose="020B0600000101010101" pitchFamily="50" charset="-127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B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3" autoAdjust="0"/>
    <p:restoredTop sz="84121" autoAdjust="0"/>
  </p:normalViewPr>
  <p:slideViewPr>
    <p:cSldViewPr snapToGrid="0">
      <p:cViewPr varScale="1">
        <p:scale>
          <a:sx n="89" d="100"/>
          <a:sy n="89" d="100"/>
        </p:scale>
        <p:origin x="4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E4A50-912F-4F8E-AA2A-7B779B1CA4F9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A00FB-0051-4479-804B-643C5A4D9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99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E38BA-05F5-4156-B2D5-4DF84000F3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739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E38BA-05F5-4156-B2D5-4DF84000F38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99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Three intermediate level</a:t>
            </a:r>
            <a:r>
              <a:rPr lang="ko-KR" altLang="en-US" dirty="0"/>
              <a:t>에서 </a:t>
            </a:r>
            <a:r>
              <a:rPr lang="en-US" altLang="ko-KR" dirty="0"/>
              <a:t>feature</a:t>
            </a:r>
            <a:r>
              <a:rPr lang="ko-KR" altLang="en-US" dirty="0"/>
              <a:t>를 뽑아내는데 이러한 </a:t>
            </a:r>
            <a:r>
              <a:rPr lang="en-US" altLang="ko-KR" dirty="0"/>
              <a:t>hierarchical encoder</a:t>
            </a:r>
            <a:r>
              <a:rPr lang="ko-KR" altLang="en-US" dirty="0"/>
              <a:t>는 얼굴같이 디테일이 크게 </a:t>
            </a:r>
            <a:r>
              <a:rPr lang="en-US" altLang="ko-KR" dirty="0"/>
              <a:t>3</a:t>
            </a:r>
            <a:r>
              <a:rPr lang="ko-KR" altLang="en-US" dirty="0"/>
              <a:t>개로 나뉘는 영역에서 잘 정의되어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E38BA-05F5-4156-B2D5-4DF84000F3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418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E38BA-05F5-4156-B2D5-4DF84000F3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083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E38BA-05F5-4156-B2D5-4DF84000F38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468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E38BA-05F5-4156-B2D5-4DF84000F38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89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E38BA-05F5-4156-B2D5-4DF84000F38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021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E38BA-05F5-4156-B2D5-4DF84000F38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444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E38BA-05F5-4156-B2D5-4DF84000F38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10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12E9F-B870-36BB-4B1D-A7496C062B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6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100000">
                      <a:srgbClr val="002060"/>
                    </a:gs>
                  </a:gsLst>
                  <a:lin ang="108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슬라이드 제목 마스터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6E1373-0576-688B-1685-13D303C024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52462"/>
          </a:xfrm>
        </p:spPr>
        <p:txBody>
          <a:bodyPr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슬라이드 부제목 마스터</a:t>
            </a:r>
            <a:endParaRPr lang="en-US" altLang="ko-KR" sz="4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867EC2-DDEA-E7B4-13D6-E5DF8EFD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CC9B9-F231-56D9-FCD9-EE2646D5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30C662-611B-8003-1DEA-F6DD2D7E8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90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52678-2AF2-CB92-8431-7E4178AC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B66146-9954-3AC5-71C1-C67F043D6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30C704-AC3F-28F0-FE6F-7A34187D2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F37700-E9B7-C925-039F-A354FB7C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7DDE43-15F9-71E4-A0BD-94E75334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A49D7E-5F6B-4E48-0E9F-785B94EF8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53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7332A-2552-6F83-27D4-6F11806D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694494-BEBE-055C-315A-50A8066CC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F5AC3A-D5CD-BF8A-EC0C-F7ABF53A3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EC5CD7-A25D-9CE7-58E5-A3BB784E3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9C3A88-DF3E-5FD2-66AA-9C0017BA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C07DD8-A835-58D5-0E4C-6518DCC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897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EAEB0-3C6D-816F-96D9-7AAA458B9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5F1DB3-E2D1-3515-C396-12A011D30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5E5555-D623-9290-6D0F-127E03503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EFB44-AAF1-FD9A-DE9D-D5B7247C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55CEE-7D34-DEBB-16B7-538716DB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727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3041E5-1295-6F35-863F-67A62FA30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EE2FA0-3071-A9F8-B8F1-B7F38AEB4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26B050-5500-4EEB-17C1-3B80CA04D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07853E-84E5-C7F7-A85E-EDB9723E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FA4AE8-BE81-1413-60F2-444DB677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847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7ECB7F-465B-0F8F-A6AD-10D125335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FA9A1D-F029-2C29-DE70-7056C444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F0360-03EA-4EC4-272D-BD562D15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5F7EF39-CB9D-0E20-12FB-4AEF8ECD4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391319"/>
            <a:ext cx="5562600" cy="6762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z="44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100000">
                      <a:srgbClr val="002060"/>
                    </a:gs>
                  </a:gsLst>
                  <a:lin ang="54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44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100000">
                    <a:srgbClr val="002060"/>
                  </a:gs>
                </a:gsLst>
                <a:lin ang="54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94C143D-E628-7BD6-6AD7-4BDCB3440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479551"/>
            <a:ext cx="109474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39543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7ECB7F-465B-0F8F-A6AD-10D125335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FA9A1D-F029-2C29-DE70-7056C444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F0360-03EA-4EC4-272D-BD562D15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AAA283-A31D-E009-E72A-D88A49202558}"/>
              </a:ext>
            </a:extLst>
          </p:cNvPr>
          <p:cNvSpPr txBox="1">
            <a:spLocks/>
          </p:cNvSpPr>
          <p:nvPr userDrawn="1"/>
        </p:nvSpPr>
        <p:spPr>
          <a:xfrm>
            <a:off x="4038600" y="606425"/>
            <a:ext cx="4864100" cy="363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부제목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The history of architectures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CD54092-6965-25EF-FBF7-BAF4FD261B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391319"/>
            <a:ext cx="5562600" cy="6762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z="44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100000">
                      <a:srgbClr val="002060"/>
                    </a:gs>
                  </a:gsLst>
                  <a:lin ang="54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</a:t>
            </a:r>
            <a:endParaRPr lang="ko-KR" altLang="en-US" sz="44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100000">
                    <a:srgbClr val="002060"/>
                  </a:gs>
                </a:gsLst>
                <a:lin ang="54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FFE061C-3A8B-274F-655E-80152F61B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479551"/>
            <a:ext cx="109474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33B11E2-AC2C-128E-0408-F15A2D2FFBE1}"/>
              </a:ext>
            </a:extLst>
          </p:cNvPr>
          <p:cNvSpPr txBox="1">
            <a:spLocks/>
          </p:cNvSpPr>
          <p:nvPr userDrawn="1"/>
        </p:nvSpPr>
        <p:spPr>
          <a:xfrm>
            <a:off x="622300" y="1116013"/>
            <a:ext cx="10515600" cy="363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The history of architectures for Neural Networks</a:t>
            </a:r>
            <a:endParaRPr lang="ko-KR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645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A74B1-4D38-9130-F79A-E7B6907713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391319"/>
            <a:ext cx="10515600" cy="6762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z="44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100000">
                      <a:srgbClr val="002060"/>
                    </a:gs>
                  </a:gsLst>
                  <a:lin ang="54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Method</a:t>
            </a:r>
            <a:endParaRPr lang="ko-KR" altLang="en-US" sz="44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100000">
                    <a:srgbClr val="002060"/>
                  </a:gs>
                </a:gsLst>
                <a:lin ang="54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CF18B-75FF-0A3A-0088-FAEB12CD5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479551"/>
            <a:ext cx="109474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7ECB7F-465B-0F8F-A6AD-10D125335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FA9A1D-F029-2C29-DE70-7056C444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F0360-03EA-4EC4-272D-BD562D15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9BF54CD-3890-36F3-779F-EA271824A282}"/>
              </a:ext>
            </a:extLst>
          </p:cNvPr>
          <p:cNvSpPr txBox="1">
            <a:spLocks/>
          </p:cNvSpPr>
          <p:nvPr userDrawn="1"/>
        </p:nvSpPr>
        <p:spPr>
          <a:xfrm>
            <a:off x="622300" y="1116013"/>
            <a:ext cx="10515600" cy="363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The history of architectures for Neural Networks</a:t>
            </a:r>
            <a:endParaRPr lang="ko-KR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78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B2355-E3A3-58F3-A912-EE7B6EE3C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z="6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100000">
                      <a:srgbClr val="002060"/>
                    </a:gs>
                  </a:gsLst>
                  <a:lin ang="108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슬라이드 제목 마스터 편집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F7D11A-BEC2-60A7-6A4F-772327901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03D6D-DB17-0769-B9A8-DE80F39D5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B19000-563F-095E-3F22-5F90A743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C7FB9-83F8-688E-A0A3-14EAFE0A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7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B5881-36AC-C0CE-2003-55716273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5206AB-A987-44B7-D82D-5E161DBD93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6775-0243-C7B9-AC83-6BD338B93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08D98B-4B4C-FA9F-B943-10A9DD2CB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A25934-09A0-4005-252F-C1941ADA4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4482CD-9D56-4D9F-E370-0B0B2F18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609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4315C-1671-BD08-74EF-B358D41DD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A56292-7FCA-8221-75A3-031DAF647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5FFD92-3EBE-A683-ECB2-FBB13D174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994333-252B-B6D7-131E-1549D2EE98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D76FE0-CD4F-7166-1369-5AFBB30A3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6AC37D-C0FC-403C-2EEE-6F68BFF9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E41699-1892-3AEA-F224-5ABC19716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C0E8B1-DA49-694A-78CD-37290FF2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22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1C2F0-313D-0D49-F340-4866C782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DECD9D-6960-62D3-2CA2-CF934E3C5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35F466-0057-E56D-4BFB-474BDCEC9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D97C5A-DAF5-5014-FCDA-7D446BBE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52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E209D3-9F39-31D7-A831-93C8FD32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8433C5-6135-A7DD-8BE8-1389B200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6DCD74-672F-B893-2382-77AA4782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95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F05C68-9E06-77E8-50C8-59FED225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DF99F-F5F1-A771-3DF1-6EF1BE422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602B6C-6187-61B9-177F-57CCA8A80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42186-8F13-4CC0-B12F-8BC0131D6427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E4E2B4-0990-C63F-B2E4-D6E02FBE1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1EF9FA-E5CB-7F69-0D7D-8519A0395A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21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5">
            <a:extLst>
              <a:ext uri="{FF2B5EF4-FFF2-40B4-BE49-F238E27FC236}">
                <a16:creationId xmlns:a16="http://schemas.microsoft.com/office/drawing/2014/main" id="{B01E2440-62E5-9032-82B6-E71442EBCEDB}"/>
              </a:ext>
            </a:extLst>
          </p:cNvPr>
          <p:cNvSpPr txBox="1">
            <a:spLocks/>
          </p:cNvSpPr>
          <p:nvPr/>
        </p:nvSpPr>
        <p:spPr>
          <a:xfrm>
            <a:off x="9399048" y="4984517"/>
            <a:ext cx="2792952" cy="1866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Kim Ha Yeon</a:t>
            </a:r>
          </a:p>
          <a:p>
            <a:pPr marL="0" indent="0">
              <a:buNone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Bachelor Student, </a:t>
            </a:r>
            <a:r>
              <a:rPr lang="en-US" altLang="ko-KR" sz="140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UNIST</a:t>
            </a:r>
          </a:p>
          <a:p>
            <a:pPr marL="0" indent="0">
              <a:buNone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27</a:t>
            </a:r>
            <a:r>
              <a:rPr lang="en-US" altLang="ko-KR" sz="1400" baseline="30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th  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October, 2022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BDC5A1B-D55A-9DC6-50EF-5DCD0D2B5BC8}"/>
              </a:ext>
            </a:extLst>
          </p:cNvPr>
          <p:cNvSpPr txBox="1">
            <a:spLocks/>
          </p:cNvSpPr>
          <p:nvPr/>
        </p:nvSpPr>
        <p:spPr>
          <a:xfrm>
            <a:off x="838200" y="1750978"/>
            <a:ext cx="10515600" cy="20470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000" dirty="0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ReStyle</a:t>
            </a:r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: A Residual-Based </a:t>
            </a:r>
            <a:r>
              <a:rPr lang="en-US" altLang="ko-KR" sz="4000" dirty="0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StyleGAN</a:t>
            </a:r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 Encoder via Iterative Refinement</a:t>
            </a:r>
            <a:endParaRPr lang="ko-KR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0">
                    <a:srgbClr val="0070C0"/>
                  </a:gs>
                  <a:gs pos="100000">
                    <a:srgbClr val="002060"/>
                  </a:gs>
                </a:gsLst>
                <a:lin ang="7200000" scaled="0"/>
              </a:gradFill>
            </a:endParaRP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84981C2A-10B9-3511-2AA1-0980433F9101}"/>
              </a:ext>
            </a:extLst>
          </p:cNvPr>
          <p:cNvSpPr txBox="1">
            <a:spLocks/>
          </p:cNvSpPr>
          <p:nvPr/>
        </p:nvSpPr>
        <p:spPr>
          <a:xfrm>
            <a:off x="838200" y="3927224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ReStyle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A26C78-9FCC-1EB6-5D31-7C4449E73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557" y="4380762"/>
            <a:ext cx="674885" cy="2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59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113589-7F84-B6D7-37FA-F415625E3BC0}"/>
              </a:ext>
            </a:extLst>
          </p:cNvPr>
          <p:cNvSpPr txBox="1"/>
          <p:nvPr/>
        </p:nvSpPr>
        <p:spPr>
          <a:xfrm>
            <a:off x="434897" y="1053574"/>
            <a:ext cx="11322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 Encoder Bootstrapping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CA63-490B-D166-6C9F-D9DC6FAA0924}"/>
              </a:ext>
            </a:extLst>
          </p:cNvPr>
          <p:cNvSpPr txBox="1"/>
          <p:nvPr/>
        </p:nvSpPr>
        <p:spPr>
          <a:xfrm>
            <a:off x="434897" y="345688"/>
            <a:ext cx="1132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Experiments</a:t>
            </a:r>
            <a:endParaRPr lang="ko-KR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0">
                    <a:srgbClr val="0070C0"/>
                  </a:gs>
                  <a:gs pos="100000">
                    <a:srgbClr val="002060"/>
                  </a:gs>
                </a:gsLst>
                <a:lin ang="7200000" scaled="0"/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652189-20A2-3B19-D3B4-C9878F152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68" y="1978025"/>
            <a:ext cx="4788563" cy="3995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C9AF61-F3B1-06AA-6E3F-8BEFB2B16CA3}"/>
              </a:ext>
            </a:extLst>
          </p:cNvPr>
          <p:cNvSpPr txBox="1"/>
          <p:nvPr/>
        </p:nvSpPr>
        <p:spPr>
          <a:xfrm>
            <a:off x="6040027" y="1513542"/>
            <a:ext cx="5717075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Initialization : first pass the given real image to E with embedding real images into the latent space of a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StyleGAN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trained on FFHQ -&gt; w1, y1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방식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i2i task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fine tuning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함으로써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real image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가장 가까운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toon image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space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E4E5B8-AF10-E8F0-EF39-F759751D5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984749"/>
            <a:ext cx="507682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45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7E2F7B7E-B356-7996-5977-5B8B089BBD3D}"/>
              </a:ext>
            </a:extLst>
          </p:cNvPr>
          <p:cNvSpPr txBox="1">
            <a:spLocks/>
          </p:cNvSpPr>
          <p:nvPr/>
        </p:nvSpPr>
        <p:spPr>
          <a:xfrm>
            <a:off x="838199" y="3772776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Kim Ha Yeon(rlagkdus705@unist.ac.kr) 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B00B7A-50E5-EEEB-1304-FFA3FA72A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217" y="3137776"/>
            <a:ext cx="1139565" cy="50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98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113589-7F84-B6D7-37FA-F415625E3BC0}"/>
              </a:ext>
            </a:extLst>
          </p:cNvPr>
          <p:cNvSpPr txBox="1"/>
          <p:nvPr/>
        </p:nvSpPr>
        <p:spPr>
          <a:xfrm>
            <a:off x="1619853" y="2828835"/>
            <a:ext cx="8952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“Several forward passes by feeding the encoder with the output of the previous iteration along with the original input image”</a:t>
            </a:r>
            <a:endParaRPr lang="ko-KR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CA63-490B-D166-6C9F-D9DC6FAA0924}"/>
              </a:ext>
            </a:extLst>
          </p:cNvPr>
          <p:cNvSpPr txBox="1"/>
          <p:nvPr/>
        </p:nvSpPr>
        <p:spPr>
          <a:xfrm>
            <a:off x="434898" y="345688"/>
            <a:ext cx="11322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Summary</a:t>
            </a:r>
            <a:endParaRPr lang="ko-KR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0">
                    <a:srgbClr val="0070C0"/>
                  </a:gs>
                  <a:gs pos="100000">
                    <a:srgbClr val="002060"/>
                  </a:gs>
                </a:gsLst>
                <a:lin ang="72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2674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113589-7F84-B6D7-37FA-F415625E3BC0}"/>
              </a:ext>
            </a:extLst>
          </p:cNvPr>
          <p:cNvSpPr txBox="1"/>
          <p:nvPr/>
        </p:nvSpPr>
        <p:spPr>
          <a:xfrm>
            <a:off x="528523" y="1333273"/>
            <a:ext cx="11322205" cy="4673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GAN inversion</a:t>
            </a:r>
          </a:p>
          <a:p>
            <a:pPr>
              <a:lnSpc>
                <a:spcPct val="150000"/>
              </a:lnSpc>
            </a:pPr>
            <a:endParaRPr lang="en-US" altLang="ko-KR" sz="13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Optimization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 Encoder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방식은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encoder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real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이미지가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code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mapping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 수 있도록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single-pass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훈련시킨다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Signle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pass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여서 빠르게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edit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가능한 영역으로 수렴시키지만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reconstruction accuracy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optimization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방법보다 현저히 떨어진다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Single shot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정확한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inversion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얻는 것은 힘드므로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iterative feedback mechanism(small num)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inversion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수행한다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which image regions are refined at each iterative feedback step demonstrating that our scheme operates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 a 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coarse-tofine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manner.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the absolute magnitude of change at each step decreases, with the predicted residuals converging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after only a small number of steps.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3) Encoder bootstrapping : leverage two well-trained encoders to obtain a more faithful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translation of a given real image.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CA63-490B-D166-6C9F-D9DC6FAA0924}"/>
              </a:ext>
            </a:extLst>
          </p:cNvPr>
          <p:cNvSpPr txBox="1"/>
          <p:nvPr/>
        </p:nvSpPr>
        <p:spPr>
          <a:xfrm>
            <a:off x="434897" y="345688"/>
            <a:ext cx="1132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Introduction</a:t>
            </a:r>
            <a:endParaRPr lang="ko-KR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0">
                    <a:srgbClr val="0070C0"/>
                  </a:gs>
                  <a:gs pos="100000">
                    <a:srgbClr val="002060"/>
                  </a:gs>
                </a:gsLst>
                <a:lin ang="72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5573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113589-7F84-B6D7-37FA-F415625E3BC0}"/>
              </a:ext>
            </a:extLst>
          </p:cNvPr>
          <p:cNvSpPr txBox="1"/>
          <p:nvPr/>
        </p:nvSpPr>
        <p:spPr>
          <a:xfrm>
            <a:off x="434897" y="1053574"/>
            <a:ext cx="11322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Encoder-Based Inversion Methods(Original)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CA63-490B-D166-6C9F-D9DC6FAA0924}"/>
              </a:ext>
            </a:extLst>
          </p:cNvPr>
          <p:cNvSpPr txBox="1"/>
          <p:nvPr/>
        </p:nvSpPr>
        <p:spPr>
          <a:xfrm>
            <a:off x="434897" y="345688"/>
            <a:ext cx="1132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Method</a:t>
            </a:r>
            <a:endParaRPr lang="ko-KR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0">
                    <a:srgbClr val="0070C0"/>
                  </a:gs>
                  <a:gs pos="100000">
                    <a:srgbClr val="002060"/>
                  </a:gs>
                </a:gsLst>
                <a:lin ang="72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04A73D-BB4C-10F3-5360-AF02DBD3AA59}"/>
              </a:ext>
            </a:extLst>
          </p:cNvPr>
          <p:cNvSpPr txBox="1"/>
          <p:nvPr/>
        </p:nvSpPr>
        <p:spPr>
          <a:xfrm>
            <a:off x="554167" y="1534366"/>
            <a:ext cx="11322205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Encoder network E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reconstruction task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loss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학습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fixed)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Loss : pixel-wise L2 loss, perceptual loss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identity loss(human face)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774CF4-478B-0F55-A43A-FBF7A1D42F8D}"/>
                  </a:ext>
                </a:extLst>
              </p:cNvPr>
              <p:cNvSpPr txBox="1"/>
              <p:nvPr/>
            </p:nvSpPr>
            <p:spPr>
              <a:xfrm>
                <a:off x="4374776" y="2603900"/>
                <a:ext cx="23892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3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ko-KR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sz="3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320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3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32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3200" i="1" dirty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774CF4-478B-0F55-A43A-FBF7A1D42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76" y="2603900"/>
                <a:ext cx="238924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D1CF5A5-6749-A066-81F2-C2272EB0594C}"/>
              </a:ext>
            </a:extLst>
          </p:cNvPr>
          <p:cNvSpPr txBox="1"/>
          <p:nvPr/>
        </p:nvSpPr>
        <p:spPr>
          <a:xfrm>
            <a:off x="434897" y="3221436"/>
            <a:ext cx="11322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 Encoder Architecture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65E24B-D824-E66F-758E-45434E076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167" y="4162472"/>
            <a:ext cx="3312582" cy="12981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3D6B84-618B-0BA3-DF56-42FF875F4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76" y="3817987"/>
            <a:ext cx="2718374" cy="2134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0CD63F-C7A6-261F-D2ED-8D477D745F0C}"/>
              </a:ext>
            </a:extLst>
          </p:cNvPr>
          <p:cNvSpPr txBox="1"/>
          <p:nvPr/>
        </p:nvSpPr>
        <p:spPr>
          <a:xfrm>
            <a:off x="1024180" y="6148749"/>
            <a:ext cx="1424966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original FPN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6EB3C0-C1A8-DC95-300F-A3722FF98726}"/>
              </a:ext>
            </a:extLst>
          </p:cNvPr>
          <p:cNvSpPr txBox="1"/>
          <p:nvPr/>
        </p:nvSpPr>
        <p:spPr>
          <a:xfrm>
            <a:off x="3833094" y="6148750"/>
            <a:ext cx="1758727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modified 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5A5663-00CD-AC1C-F568-F445E6FC3063}"/>
              </a:ext>
            </a:extLst>
          </p:cNvPr>
          <p:cNvSpPr txBox="1"/>
          <p:nvPr/>
        </p:nvSpPr>
        <p:spPr>
          <a:xfrm>
            <a:off x="726141" y="6462320"/>
            <a:ext cx="22093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FPN : Feature Pyramid Network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12C36-A9D6-59F0-60A2-C649FA592280}"/>
              </a:ext>
            </a:extLst>
          </p:cNvPr>
          <p:cNvSpPr txBox="1"/>
          <p:nvPr/>
        </p:nvSpPr>
        <p:spPr>
          <a:xfrm>
            <a:off x="6368749" y="3540507"/>
            <a:ext cx="5739057" cy="2233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Iterative nature : encoder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구조가 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complex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 필요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Simpler variant : all style vectors are extracted from the final 16 X 16 feature map</a:t>
            </a:r>
          </a:p>
          <a:p>
            <a:pPr algn="r">
              <a:lnSpc>
                <a:spcPct val="2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A605DD-70AE-CC5D-76FC-AEC121F7221F}"/>
              </a:ext>
            </a:extLst>
          </p:cNvPr>
          <p:cNvSpPr txBox="1"/>
          <p:nvPr/>
        </p:nvSpPr>
        <p:spPr>
          <a:xfrm>
            <a:off x="5134309" y="5200523"/>
            <a:ext cx="12344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 : style input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48260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113589-7F84-B6D7-37FA-F415625E3BC0}"/>
              </a:ext>
            </a:extLst>
          </p:cNvPr>
          <p:cNvSpPr txBox="1"/>
          <p:nvPr/>
        </p:nvSpPr>
        <p:spPr>
          <a:xfrm>
            <a:off x="434897" y="1053574"/>
            <a:ext cx="11322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 Iteration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CA63-490B-D166-6C9F-D9DC6FAA0924}"/>
              </a:ext>
            </a:extLst>
          </p:cNvPr>
          <p:cNvSpPr txBox="1"/>
          <p:nvPr/>
        </p:nvSpPr>
        <p:spPr>
          <a:xfrm>
            <a:off x="434897" y="345688"/>
            <a:ext cx="1132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Method</a:t>
            </a:r>
            <a:endParaRPr lang="ko-KR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0">
                    <a:srgbClr val="0070C0"/>
                  </a:gs>
                  <a:gs pos="100000">
                    <a:srgbClr val="002060"/>
                  </a:gs>
                </a:gsLst>
                <a:lin ang="7200000" scaled="0"/>
              </a:gra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EAB77A-B3D6-8BFC-A9B0-6897A4DD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71" y="2161570"/>
            <a:ext cx="9569715" cy="336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33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113589-7F84-B6D7-37FA-F415625E3BC0}"/>
              </a:ext>
            </a:extLst>
          </p:cNvPr>
          <p:cNvSpPr txBox="1"/>
          <p:nvPr/>
        </p:nvSpPr>
        <p:spPr>
          <a:xfrm>
            <a:off x="434897" y="1053574"/>
            <a:ext cx="11322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 Iteration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CA63-490B-D166-6C9F-D9DC6FAA0924}"/>
              </a:ext>
            </a:extLst>
          </p:cNvPr>
          <p:cNvSpPr txBox="1"/>
          <p:nvPr/>
        </p:nvSpPr>
        <p:spPr>
          <a:xfrm>
            <a:off x="434897" y="345688"/>
            <a:ext cx="1132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Method</a:t>
            </a:r>
            <a:endParaRPr lang="ko-KR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0">
                    <a:srgbClr val="0070C0"/>
                  </a:gs>
                  <a:gs pos="100000">
                    <a:srgbClr val="002060"/>
                  </a:gs>
                </a:gsLst>
                <a:lin ang="7200000" scaled="0"/>
              </a:gra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EAB77A-B3D6-8BFC-A9B0-6897A4DD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48" y="1690469"/>
            <a:ext cx="4945960" cy="17385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CB4CDC-E8FE-7765-3FF5-A76F28FCAF5E}"/>
              </a:ext>
            </a:extLst>
          </p:cNvPr>
          <p:cNvSpPr txBox="1"/>
          <p:nvPr/>
        </p:nvSpPr>
        <p:spPr>
          <a:xfrm>
            <a:off x="5803900" y="1690469"/>
            <a:ext cx="6244666" cy="75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Initialization : w0(generator’s average style vector), y0(corresponding synthesized image)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F5821E-EAD6-0CEF-8EDD-98DA1E413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01" y="3793369"/>
            <a:ext cx="1543265" cy="4096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1AB4AE-AB57-D504-2DD6-0C5901C6D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701" y="4348264"/>
            <a:ext cx="1619476" cy="4382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6D8FD1-EB74-6724-1B58-B1A61956E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69" y="5067502"/>
            <a:ext cx="2076740" cy="3048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ECF259-0188-693B-CA52-73C22F961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69" y="5561504"/>
            <a:ext cx="2181529" cy="4858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D59AFF-3A56-04CA-75A5-0C6481092C3F}"/>
                  </a:ext>
                </a:extLst>
              </p:cNvPr>
              <p:cNvSpPr txBox="1"/>
              <p:nvPr/>
            </p:nvSpPr>
            <p:spPr>
              <a:xfrm>
                <a:off x="3728940" y="3793369"/>
                <a:ext cx="7987403" cy="2016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en-US" altLang="ko-KR" sz="17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ReStyle operates on an expanded input by concatenating x with the current prediction for the reconstructed image </a:t>
                </a:r>
                <a:r>
                  <a:rPr lang="en-US" altLang="ko-KR" sz="17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yt</a:t>
                </a:r>
                <a:endParaRPr lang="en-US" altLang="ko-KR" sz="1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en-US" altLang="ko-KR" sz="17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E is tasked with computing a residual code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70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US" altLang="ko-KR" sz="1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en-US" altLang="ko-KR" sz="17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New prediction : input image x</a:t>
                </a:r>
                <a:r>
                  <a:rPr lang="ko-KR" altLang="en-US" sz="17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</a:t>
                </a:r>
                <a:r>
                  <a:rPr lang="en-US" altLang="ko-KR" sz="17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inversion</a:t>
                </a:r>
                <a:r>
                  <a:rPr lang="ko-KR" altLang="en-US" sz="17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에 대응하는 </a:t>
                </a:r>
                <a:r>
                  <a:rPr lang="en-US" altLang="ko-KR" sz="17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latent code update</a:t>
                </a: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en-US" altLang="ko-KR" sz="17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New latent wt+1 -&gt; generator G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D59AFF-3A56-04CA-75A5-0C6481092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940" y="3793369"/>
                <a:ext cx="7987403" cy="2016706"/>
              </a:xfrm>
              <a:prstGeom prst="rect">
                <a:avLst/>
              </a:prstGeom>
              <a:blipFill>
                <a:blip r:embed="rId8"/>
                <a:stretch>
                  <a:fillRect l="-382" r="-153" b="-3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34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113589-7F84-B6D7-37FA-F415625E3BC0}"/>
              </a:ext>
            </a:extLst>
          </p:cNvPr>
          <p:cNvSpPr txBox="1"/>
          <p:nvPr/>
        </p:nvSpPr>
        <p:spPr>
          <a:xfrm>
            <a:off x="434897" y="1053574"/>
            <a:ext cx="11322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 Encoder Architecture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CA63-490B-D166-6C9F-D9DC6FAA0924}"/>
              </a:ext>
            </a:extLst>
          </p:cNvPr>
          <p:cNvSpPr txBox="1"/>
          <p:nvPr/>
        </p:nvSpPr>
        <p:spPr>
          <a:xfrm>
            <a:off x="434897" y="345688"/>
            <a:ext cx="1132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Method</a:t>
            </a:r>
            <a:endParaRPr lang="ko-KR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0">
                    <a:srgbClr val="0070C0"/>
                  </a:gs>
                  <a:gs pos="100000">
                    <a:srgbClr val="002060"/>
                  </a:gs>
                </a:gsLst>
                <a:lin ang="72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04A73D-BB4C-10F3-5360-AF02DBD3AA59}"/>
              </a:ext>
            </a:extLst>
          </p:cNvPr>
          <p:cNvSpPr txBox="1"/>
          <p:nvPr/>
        </p:nvSpPr>
        <p:spPr>
          <a:xfrm>
            <a:off x="554167" y="1453684"/>
            <a:ext cx="11322205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Restrict the PTI changes to a local region in the latent space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Pivotal tuning : ripple effect(visual quality of images generated by non-local latent codes is compromised)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8FC248-85FE-9400-345D-84FAD58DE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513" y="4132726"/>
            <a:ext cx="4639630" cy="18182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C51508-2F03-ED77-F437-7721C12A7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132" y="3764199"/>
            <a:ext cx="3041104" cy="23879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BC814D-6A1B-209D-4D93-FEC127E9B8FA}"/>
              </a:ext>
            </a:extLst>
          </p:cNvPr>
          <p:cNvSpPr txBox="1"/>
          <p:nvPr/>
        </p:nvSpPr>
        <p:spPr>
          <a:xfrm>
            <a:off x="2787201" y="6148751"/>
            <a:ext cx="1424966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original FPN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85541-3044-F429-4BD9-DEF5B79F0ED5}"/>
              </a:ext>
            </a:extLst>
          </p:cNvPr>
          <p:cNvSpPr txBox="1"/>
          <p:nvPr/>
        </p:nvSpPr>
        <p:spPr>
          <a:xfrm>
            <a:off x="7573531" y="6148750"/>
            <a:ext cx="1758727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modified encoder</a:t>
            </a:r>
          </a:p>
        </p:txBody>
      </p:sp>
    </p:spTree>
    <p:extLst>
      <p:ext uri="{BB962C8B-B14F-4D97-AF65-F5344CB8AC3E}">
        <p14:creationId xmlns:p14="http://schemas.microsoft.com/office/powerpoint/2010/main" val="174702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113589-7F84-B6D7-37FA-F415625E3BC0}"/>
              </a:ext>
            </a:extLst>
          </p:cNvPr>
          <p:cNvSpPr txBox="1"/>
          <p:nvPr/>
        </p:nvSpPr>
        <p:spPr>
          <a:xfrm>
            <a:off x="434897" y="1053574"/>
            <a:ext cx="11322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 Qualitative &amp; Quantitative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CA63-490B-D166-6C9F-D9DC6FAA0924}"/>
              </a:ext>
            </a:extLst>
          </p:cNvPr>
          <p:cNvSpPr txBox="1"/>
          <p:nvPr/>
        </p:nvSpPr>
        <p:spPr>
          <a:xfrm>
            <a:off x="434897" y="345688"/>
            <a:ext cx="1132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Experiments</a:t>
            </a:r>
            <a:endParaRPr lang="ko-KR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0">
                    <a:srgbClr val="0070C0"/>
                  </a:gs>
                  <a:gs pos="100000">
                    <a:srgbClr val="002060"/>
                  </a:gs>
                </a:gsLst>
                <a:lin ang="7200000" scaled="0"/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8ACDD1-6DCA-2C9F-E836-B3B25A43A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48" y="1453684"/>
            <a:ext cx="9953103" cy="53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88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113589-7F84-B6D7-37FA-F415625E3BC0}"/>
              </a:ext>
            </a:extLst>
          </p:cNvPr>
          <p:cNvSpPr txBox="1"/>
          <p:nvPr/>
        </p:nvSpPr>
        <p:spPr>
          <a:xfrm>
            <a:off x="434897" y="1053574"/>
            <a:ext cx="11322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CA63-490B-D166-6C9F-D9DC6FAA0924}"/>
              </a:ext>
            </a:extLst>
          </p:cNvPr>
          <p:cNvSpPr txBox="1"/>
          <p:nvPr/>
        </p:nvSpPr>
        <p:spPr>
          <a:xfrm>
            <a:off x="434897" y="345688"/>
            <a:ext cx="1132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Experiments</a:t>
            </a:r>
            <a:endParaRPr lang="ko-KR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0">
                    <a:srgbClr val="0070C0"/>
                  </a:gs>
                  <a:gs pos="100000">
                    <a:srgbClr val="002060"/>
                  </a:gs>
                </a:gsLst>
                <a:lin ang="7200000" scaled="0"/>
              </a:gra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5BEB0-503A-E28D-75B8-5AD471B19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67" y="1682864"/>
            <a:ext cx="5058481" cy="4525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00D25-1F1F-DB67-D9C1-9900B288C545}"/>
              </a:ext>
            </a:extLst>
          </p:cNvPr>
          <p:cNvSpPr txBox="1"/>
          <p:nvPr/>
        </p:nvSpPr>
        <p:spPr>
          <a:xfrm>
            <a:off x="7078532" y="2786231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5F7B38-1728-6BAC-6B15-F6EA5BD86562}"/>
              </a:ext>
            </a:extLst>
          </p:cNvPr>
          <p:cNvSpPr txBox="1"/>
          <p:nvPr/>
        </p:nvSpPr>
        <p:spPr>
          <a:xfrm>
            <a:off x="6040027" y="1513542"/>
            <a:ext cx="5717075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Where’s the focus?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Encoder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각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step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마다 집중하는 영역이 다름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Figure 6 : coarse(low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frequency) to fine(high frequency), within each step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Figure 7 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차이의 정도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처음에 많이 수정되고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step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늘어날 수록 줄어듦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CE6E5-39BD-D67C-6540-046DE1F06428}"/>
              </a:ext>
            </a:extLst>
          </p:cNvPr>
          <p:cNvSpPr txBox="1"/>
          <p:nvPr/>
        </p:nvSpPr>
        <p:spPr>
          <a:xfrm>
            <a:off x="6040027" y="4220283"/>
            <a:ext cx="571707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ReStyle’s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iterative progress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각각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step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마다 점진적으로 퀄리티 상승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295C2D-1BB0-AC69-EB89-0AC9427C0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67" y="1776358"/>
            <a:ext cx="5255081" cy="433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0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536</Words>
  <Application>Microsoft Office PowerPoint</Application>
  <PresentationFormat>와이드스크린</PresentationFormat>
  <Paragraphs>73</Paragraphs>
  <Slides>11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나눔스퀘어</vt:lpstr>
      <vt:lpstr>Symbol</vt:lpstr>
      <vt:lpstr>맑은 고딕</vt:lpstr>
      <vt:lpstr>Wingdings</vt:lpstr>
      <vt:lpstr>Arial</vt:lpstr>
      <vt:lpstr>나눔스퀘어 Bold</vt:lpstr>
      <vt:lpstr>Cambria Math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(대학원생) 장유진 (인공지능대학원)</dc:creator>
  <cp:lastModifiedBy>김 하연</cp:lastModifiedBy>
  <cp:revision>40</cp:revision>
  <dcterms:created xsi:type="dcterms:W3CDTF">2022-07-08T15:09:10Z</dcterms:created>
  <dcterms:modified xsi:type="dcterms:W3CDTF">2022-10-27T08:00:48Z</dcterms:modified>
</cp:coreProperties>
</file>